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7.xml.rels" ContentType="application/vnd.openxmlformats-package.relationships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presProps.xml" ContentType="application/vnd.openxmlformats-officedocument.presentationml.presProps+xml"/>
  <Override PartName="/ppt/media/image6.png" ContentType="image/png"/>
  <Override PartName="/ppt/media/image12.png" ContentType="image/png"/>
  <Override PartName="/ppt/media/image5.png" ContentType="image/png"/>
  <Override PartName="/ppt/media/image11.png" ContentType="image/png"/>
  <Override PartName="/ppt/media/image4.png" ContentType="image/png"/>
  <Override PartName="/ppt/media/image10.png" ContentType="image/png"/>
  <Override PartName="/ppt/media/image1.jpeg" ContentType="image/jpeg"/>
  <Override PartName="/ppt/media/image3.png" ContentType="image/png"/>
  <Override PartName="/ppt/media/image2.jpeg" ContentType="image/jpeg"/>
  <Override PartName="/ppt/media/image9.png" ContentType="image/png"/>
  <Override PartName="/ppt/media/image15.png" ContentType="image/png"/>
  <Override PartName="/ppt/media/image8.png" ContentType="image/png"/>
  <Override PartName="/ppt/media/image14.png" ContentType="image/png"/>
  <Override PartName="/ppt/media/image7.png" ContentType="image/png"/>
  <Override PartName="/ppt/media/image13.png" ContentType="image/png"/>
  <Override PartName="/ppt/presentation.xml" ContentType="application/vnd.openxmlformats-officedocument.presentationml.presentation.main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1.xml" ContentType="application/vnd.openxmlformats-officedocument.theme+xml"/>
  <Override PartName="/ppt/theme/theme8.xml" ContentType="application/vnd.openxmlformats-officedocument.theme+xml"/>
  <Override PartName="/ppt/theme/theme1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2.xml" ContentType="application/vnd.openxmlformats-officedocument.theme+xml"/>
  <Override PartName="/ppt/theme/theme7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E7022E2-0744-4116-B0A2-9A81C6A8FD8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1551C2C8-E96A-455E-AA06-C5A0981C494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6E1B833C-AC79-469F-A886-F51314890E9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CE91F45-D46D-4183-91D9-45D62DC2DB2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E955C74-BFEB-4F79-96FB-E1B0C31285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4A66D185-E604-48F9-B17A-5F06F6540F5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4ABD9EEC-3C4A-425F-9718-AE687D4EE3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A311FE0B-B63C-40FE-8757-CB4ACDAF7E1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97BFB330-8566-4EC8-A355-AF5DB7B6C9C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182DE855-619C-43DF-A2F7-8927E899B43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3B8B132A-8373-4071-9125-3063FF5895B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2264D42-5AF9-4FD2-9D2B-22D468EE1470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CD1C5D4-0AC0-436C-BAD5-C66D7608BF4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82A73C1-7E40-42BF-A15A-0533987FE905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2AF292B-E88D-4F3F-8D80-7A48E1657651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936B8F2-7B80-48EC-B153-B74E2949963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2FCA4BD-1CB3-44BD-A40A-FF67FEC997E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4000" spc="-1" strike="noStrike" cap="all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Образец текста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C93389C-38A8-4719-9328-7A102970BFF7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2B73392-33B7-4995-BF54-54FDB040F0CB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77781A1-6CD8-4B8E-8A5B-69041BDA5D63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C71A90D-CCA9-4971-A356-177F5B4BAE93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13D780F-BC82-4F5B-A65F-5A2CBEE1BA35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hyperlink" Target="https://regulation.gov.ru/Regulation/Npa/PublicView?npaID=154108" TargetMode="External"/><Relationship Id="rId3" Type="http://schemas.openxmlformats.org/officeDocument/2006/relationships/hyperlink" Target="https://regulation.gov.ru/Regulation/Npa/PublicView?npaID=154108" TargetMode="External"/><Relationship Id="rId4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hyperlink" Target="https://disk.yandex.ru/d/8LkxpEdBRB_v5w" TargetMode="External"/><Relationship Id="rId3" Type="http://schemas.openxmlformats.org/officeDocument/2006/relationships/hyperlink" Target="https://disk.yandex.ru/d/8LkxpEdBRB_v5w" TargetMode="External"/><Relationship Id="rId4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hyperlink" Target="https://disk.yandex.ru/d/8LkxpEdBRB_v5w" TargetMode="External"/><Relationship Id="rId3" Type="http://schemas.openxmlformats.org/officeDocument/2006/relationships/hyperlink" Target="https://disk.yandex.ru/d/8LkxpEdBRB_v5w" TargetMode="External"/><Relationship Id="rId4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hyperlink" Target="https://disk.yandex.ru/d/8LkxpEdBRB_v5w" TargetMode="External"/><Relationship Id="rId3" Type="http://schemas.openxmlformats.org/officeDocument/2006/relationships/hyperlink" Target="https://disk.yandex.ru/d/8LkxpEdBRB_v5w" TargetMode="External"/><Relationship Id="rId4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hyperlink" Target="https://disk.yandex.ru/d/8LkxpEdBRB_v5w" TargetMode="External"/><Relationship Id="rId3" Type="http://schemas.openxmlformats.org/officeDocument/2006/relationships/hyperlink" Target="https://disk.yandex.ru/d/8LkxpEdBRB_v5w" TargetMode="External"/><Relationship Id="rId4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1"/>
          <p:cNvSpPr/>
          <p:nvPr/>
        </p:nvSpPr>
        <p:spPr>
          <a:xfrm>
            <a:off x="4650840" y="1989000"/>
            <a:ext cx="4385520" cy="222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Calibri"/>
              </a:rPr>
              <a:t>Порядок приема и зачисления в школу детей из семей мигрантов и детей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Calibri"/>
              </a:rPr>
              <a:t>иностранных граждан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Picture 2" descr="Список документов для зачисления в школы детей мигрантов планируют обновить"/>
          <p:cNvPicPr/>
          <p:nvPr/>
        </p:nvPicPr>
        <p:blipFill>
          <a:blip r:embed="rId1"/>
          <a:stretch/>
        </p:blipFill>
        <p:spPr>
          <a:xfrm>
            <a:off x="251640" y="1646280"/>
            <a:ext cx="4398840" cy="2931480"/>
          </a:xfrm>
          <a:prstGeom prst="rect">
            <a:avLst/>
          </a:prstGeom>
          <a:ln w="0">
            <a:noFill/>
          </a:ln>
        </p:spPr>
      </p:pic>
      <p:sp>
        <p:nvSpPr>
          <p:cNvPr id="69" name="TextBox 2"/>
          <p:cNvSpPr/>
          <p:nvPr/>
        </p:nvSpPr>
        <p:spPr>
          <a:xfrm>
            <a:off x="4387320" y="5589360"/>
            <a:ext cx="47318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ru-RU" sz="1800" spc="-1" strike="noStrike">
                <a:solidFill>
                  <a:schemeClr val="dk1"/>
                </a:solidFill>
                <a:latin typeface="Calibri"/>
              </a:rPr>
              <a:t>Главный специалист управления образования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ru-RU" sz="1800" spc="-1" strike="noStrike">
                <a:solidFill>
                  <a:schemeClr val="dk1"/>
                </a:solidFill>
                <a:latin typeface="Calibri"/>
              </a:rPr>
              <a:t>Абишева А.П.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 txBox="1"/>
          <p:nvPr/>
        </p:nvSpPr>
        <p:spPr>
          <a:xfrm>
            <a:off x="0" y="36000"/>
            <a:ext cx="9144000" cy="16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Актуально на 31 янв 2025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/>
            <a:r>
              <a:rPr b="1" lang="ru-RU" sz="2100" spc="-1" strike="noStrike">
                <a:solidFill>
                  <a:srgbClr val="000000"/>
                </a:solidFill>
                <a:latin typeface="Arial"/>
              </a:rPr>
              <a:t>Справочник с изменениями 2025 года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  <a:p>
            <a:pPr algn="ctr"/>
            <a:r>
              <a:rPr b="1" lang="ru-RU" sz="2100" spc="-1" strike="noStrike">
                <a:solidFill>
                  <a:srgbClr val="000000"/>
                </a:solidFill>
                <a:latin typeface="Arial"/>
              </a:rPr>
              <a:t>ЯНВАРЬ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" descr=""/>
          <p:cNvPicPr/>
          <p:nvPr/>
        </p:nvPicPr>
        <p:blipFill>
          <a:blip r:embed="rId1"/>
          <a:srcRect l="23729" t="20815" r="24034" b="20461"/>
          <a:stretch/>
        </p:blipFill>
        <p:spPr>
          <a:xfrm>
            <a:off x="-144000" y="1006920"/>
            <a:ext cx="9286200" cy="5869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"/>
          <p:cNvSpPr txBox="1"/>
          <p:nvPr/>
        </p:nvSpPr>
        <p:spPr>
          <a:xfrm>
            <a:off x="0" y="259920"/>
            <a:ext cx="9144000" cy="388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ru-RU" sz="2100" spc="-1" strike="noStrike">
                <a:solidFill>
                  <a:srgbClr val="000000"/>
                </a:solidFill>
                <a:latin typeface="Arial"/>
              </a:rPr>
              <a:t>МАРТ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" name="" descr=""/>
          <p:cNvPicPr/>
          <p:nvPr/>
        </p:nvPicPr>
        <p:blipFill>
          <a:blip r:embed="rId1"/>
          <a:srcRect l="28259" t="26909" r="25993" b="28247"/>
          <a:stretch/>
        </p:blipFill>
        <p:spPr>
          <a:xfrm>
            <a:off x="0" y="1764000"/>
            <a:ext cx="9082440" cy="5004720"/>
          </a:xfrm>
          <a:prstGeom prst="rect">
            <a:avLst/>
          </a:prstGeom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2"/>
          <a:srcRect l="27133" t="63395" r="25619" b="26091"/>
          <a:stretch/>
        </p:blipFill>
        <p:spPr>
          <a:xfrm>
            <a:off x="-216000" y="786960"/>
            <a:ext cx="9360000" cy="1161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" descr=""/>
          <p:cNvPicPr/>
          <p:nvPr/>
        </p:nvPicPr>
        <p:blipFill>
          <a:blip r:embed="rId1"/>
          <a:srcRect l="28409" t="24886" r="25619" b="21529"/>
          <a:stretch/>
        </p:blipFill>
        <p:spPr>
          <a:xfrm>
            <a:off x="180000" y="1242000"/>
            <a:ext cx="8872920" cy="5814000"/>
          </a:xfrm>
          <a:prstGeom prst="rect">
            <a:avLst/>
          </a:prstGeom>
          <a:ln w="0">
            <a:noFill/>
          </a:ln>
        </p:spPr>
      </p:pic>
      <p:pic>
        <p:nvPicPr>
          <p:cNvPr id="94" name="" descr=""/>
          <p:cNvPicPr/>
          <p:nvPr/>
        </p:nvPicPr>
        <p:blipFill>
          <a:blip r:embed="rId2"/>
          <a:srcRect l="27133" t="63395" r="25619" b="26091"/>
          <a:stretch/>
        </p:blipFill>
        <p:spPr>
          <a:xfrm>
            <a:off x="-85680" y="108000"/>
            <a:ext cx="9148320" cy="1161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" descr=""/>
          <p:cNvPicPr/>
          <p:nvPr/>
        </p:nvPicPr>
        <p:blipFill>
          <a:blip r:embed="rId1"/>
          <a:srcRect l="15178" t="22070" r="41963" b="16120"/>
          <a:stretch/>
        </p:blipFill>
        <p:spPr>
          <a:xfrm>
            <a:off x="208080" y="-272520"/>
            <a:ext cx="8778240" cy="7117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" descr=""/>
          <p:cNvPicPr/>
          <p:nvPr/>
        </p:nvPicPr>
        <p:blipFill>
          <a:blip r:embed="rId1"/>
          <a:srcRect l="15325" t="22070" r="41963" b="21411"/>
          <a:stretch/>
        </p:blipFill>
        <p:spPr>
          <a:xfrm>
            <a:off x="180000" y="180000"/>
            <a:ext cx="8820000" cy="6561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" descr=""/>
          <p:cNvPicPr/>
          <p:nvPr/>
        </p:nvPicPr>
        <p:blipFill>
          <a:blip r:embed="rId1"/>
          <a:srcRect l="15029" t="20879" r="42109" b="15327"/>
          <a:stretch/>
        </p:blipFill>
        <p:spPr>
          <a:xfrm>
            <a:off x="617400" y="141120"/>
            <a:ext cx="7878600" cy="659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1"/>
          <p:cNvSpPr/>
          <p:nvPr/>
        </p:nvSpPr>
        <p:spPr>
          <a:xfrm>
            <a:off x="3708000" y="718560"/>
            <a:ext cx="5256360" cy="53028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pc="-1" strike="noStrike">
                <a:solidFill>
                  <a:srgbClr val="333333"/>
                </a:solidFill>
                <a:latin typeface="Arial"/>
              </a:rPr>
              <a:t>С 1 апреля 2025 года изменится порядок поступления детей иностранных граждан и лиц без гражданства в образовательные учреждения.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pc="-1" strike="noStrike">
                <a:solidFill>
                  <a:srgbClr val="333333"/>
                </a:solidFill>
                <a:latin typeface="Arial"/>
              </a:rPr>
              <a:t>Соответствующие поправки предусмотрены Федеральным законом от 28 декабря 2024 г. № 544-ФЗ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pc="-1" strike="noStrike">
                <a:solidFill>
                  <a:srgbClr val="333333"/>
                </a:solidFill>
                <a:latin typeface="Arial"/>
              </a:rPr>
              <a:t>Согласно закону, зачисление детей мигрантов на обучение по образовательным программам начального общего, основного общего и среднего общего образования возможно только при условии успешного прохождения на бесплатной основе в государственной или муниципальной общеобразовательной организации тестирования на знание русского языка, достаточное для освоения указанных образовательных программ.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" name="Picture 3" descr="Детей мигрантов не будут принимать в школы без знания русского языка"/>
          <p:cNvPicPr/>
          <p:nvPr/>
        </p:nvPicPr>
        <p:blipFill>
          <a:blip r:embed="rId1"/>
          <a:stretch/>
        </p:blipFill>
        <p:spPr>
          <a:xfrm>
            <a:off x="241920" y="1739160"/>
            <a:ext cx="3386880" cy="25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2"/>
          <p:cNvSpPr/>
          <p:nvPr/>
        </p:nvSpPr>
        <p:spPr>
          <a:xfrm>
            <a:off x="2483640" y="6422040"/>
            <a:ext cx="6246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http://publication.pravo.gov.ru/document/0001202412280045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" name="Picture 2" descr="Увеличить"/>
          <p:cNvPicPr/>
          <p:nvPr/>
        </p:nvPicPr>
        <p:blipFill>
          <a:blip r:embed="rId1"/>
          <a:stretch/>
        </p:blipFill>
        <p:spPr>
          <a:xfrm>
            <a:off x="107640" y="116640"/>
            <a:ext cx="4248000" cy="6303960"/>
          </a:xfrm>
          <a:prstGeom prst="rect">
            <a:avLst/>
          </a:prstGeom>
          <a:ln w="0">
            <a:noFill/>
          </a:ln>
        </p:spPr>
      </p:pic>
      <p:sp>
        <p:nvSpPr>
          <p:cNvPr id="74" name="Прямоугольник 3"/>
          <p:cNvSpPr/>
          <p:nvPr/>
        </p:nvSpPr>
        <p:spPr>
          <a:xfrm>
            <a:off x="4428000" y="2210040"/>
            <a:ext cx="45716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С 1 апреля 2025 года в России вступят в силу </a:t>
            </a: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новые правила приема детей мигрантов в школы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. Согласно проекту, изменения затронут порядок подачи документов и требования к уровню владения русским языком.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2" descr=""/>
          <p:cNvPicPr/>
          <p:nvPr/>
        </p:nvPicPr>
        <p:blipFill>
          <a:blip r:embed="rId1"/>
          <a:srcRect l="27913" t="18516" r="28642" b="7591"/>
          <a:stretch/>
        </p:blipFill>
        <p:spPr>
          <a:xfrm>
            <a:off x="251640" y="404640"/>
            <a:ext cx="5040360" cy="5904360"/>
          </a:xfrm>
          <a:prstGeom prst="rect">
            <a:avLst/>
          </a:prstGeom>
          <a:ln w="0">
            <a:noFill/>
          </a:ln>
        </p:spPr>
      </p:pic>
      <p:sp>
        <p:nvSpPr>
          <p:cNvPr id="76" name="Прямоугольник 1"/>
          <p:cNvSpPr/>
          <p:nvPr/>
        </p:nvSpPr>
        <p:spPr>
          <a:xfrm>
            <a:off x="5436000" y="2517120"/>
            <a:ext cx="3347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2"/>
              </a:rPr>
              <a:t>https://regulation.gov.ru/Regulation/Npa/PublicView?npaID=154108</a:t>
            </a: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3"/>
              </a:rPr>
              <a:t>#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Box 2"/>
          <p:cNvSpPr/>
          <p:nvPr/>
        </p:nvSpPr>
        <p:spPr>
          <a:xfrm>
            <a:off x="6935400" y="219960"/>
            <a:ext cx="1837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i="1" lang="ru-RU" sz="1800" spc="-1" strike="noStrike">
                <a:solidFill>
                  <a:schemeClr val="dk1"/>
                </a:solidFill>
                <a:latin typeface="Calibri"/>
              </a:rPr>
              <a:t>Проект приказа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рямоугольник 2"/>
          <p:cNvSpPr/>
          <p:nvPr/>
        </p:nvSpPr>
        <p:spPr>
          <a:xfrm>
            <a:off x="3412080" y="1124640"/>
            <a:ext cx="51523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dk1"/>
                </a:solidFill>
                <a:latin typeface="Calibri"/>
              </a:rPr>
              <a:t>Какие документы потребуются?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Прямоугольник 3"/>
          <p:cNvSpPr/>
          <p:nvPr/>
        </p:nvSpPr>
        <p:spPr>
          <a:xfrm>
            <a:off x="818280" y="1917000"/>
            <a:ext cx="7776360" cy="31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зачисления в школу ребенок и его родители должны подтвердить право на проживание в России. 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Образовательное учреждение потребует: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- документы, удостоверяющие личность ребенка;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- СНИЛС ребенка;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- СНИЛС и ИНН родителей (законных представителей);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- справку об отсутствии у ребенка опасных инфекционных заболеваний;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- подтверждение прохождения дактилоскопической регистрации.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Если заявитель не предоставит полный пакет документов, школа вправе отказать в рассмотрении заявления.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 descr=""/>
          <p:cNvPicPr/>
          <p:nvPr/>
        </p:nvPicPr>
        <p:blipFill>
          <a:blip r:embed="rId1"/>
          <a:srcRect l="43016" t="16665" r="28226" b="10184"/>
          <a:stretch/>
        </p:blipFill>
        <p:spPr>
          <a:xfrm>
            <a:off x="179640" y="20520"/>
            <a:ext cx="4511880" cy="6457320"/>
          </a:xfrm>
          <a:prstGeom prst="rect">
            <a:avLst/>
          </a:prstGeom>
          <a:ln w="0">
            <a:noFill/>
          </a:ln>
        </p:spPr>
      </p:pic>
      <p:sp>
        <p:nvSpPr>
          <p:cNvPr id="81" name="Прямоугольник 1"/>
          <p:cNvSpPr/>
          <p:nvPr/>
        </p:nvSpPr>
        <p:spPr>
          <a:xfrm>
            <a:off x="4570560" y="2880000"/>
            <a:ext cx="41529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2"/>
              </a:rPr>
              <a:t>https://</a:t>
            </a: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3"/>
              </a:rPr>
              <a:t>disk.yandex.ru/d/8LkxpEdBRB_v5w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"/>
          <p:cNvPicPr/>
          <p:nvPr/>
        </p:nvPicPr>
        <p:blipFill>
          <a:blip r:embed="rId1"/>
          <a:srcRect l="43120" t="17218" r="28539" b="6296"/>
          <a:stretch/>
        </p:blipFill>
        <p:spPr>
          <a:xfrm>
            <a:off x="179640" y="0"/>
            <a:ext cx="4516200" cy="6857640"/>
          </a:xfrm>
          <a:prstGeom prst="rect">
            <a:avLst/>
          </a:prstGeom>
          <a:ln w="0">
            <a:noFill/>
          </a:ln>
        </p:spPr>
      </p:pic>
      <p:sp>
        <p:nvSpPr>
          <p:cNvPr id="83" name="Прямоугольник 1"/>
          <p:cNvSpPr/>
          <p:nvPr/>
        </p:nvSpPr>
        <p:spPr>
          <a:xfrm>
            <a:off x="4692960" y="2874960"/>
            <a:ext cx="41529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2"/>
              </a:rPr>
              <a:t>https://</a:t>
            </a: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3"/>
              </a:rPr>
              <a:t>disk.yandex.ru/d/8LkxpEdBRB_v5w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2" descr=""/>
          <p:cNvPicPr/>
          <p:nvPr/>
        </p:nvPicPr>
        <p:blipFill>
          <a:blip r:embed="rId1"/>
          <a:srcRect l="43224" t="17221" r="26246" b="3888"/>
          <a:stretch/>
        </p:blipFill>
        <p:spPr>
          <a:xfrm>
            <a:off x="251640" y="0"/>
            <a:ext cx="4716360" cy="6857640"/>
          </a:xfrm>
          <a:prstGeom prst="rect">
            <a:avLst/>
          </a:prstGeom>
          <a:ln w="0">
            <a:noFill/>
          </a:ln>
        </p:spPr>
      </p:pic>
      <p:sp>
        <p:nvSpPr>
          <p:cNvPr id="85" name="Прямоугольник 1"/>
          <p:cNvSpPr/>
          <p:nvPr/>
        </p:nvSpPr>
        <p:spPr>
          <a:xfrm>
            <a:off x="4739400" y="1917000"/>
            <a:ext cx="41529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2"/>
              </a:rPr>
              <a:t>https://</a:t>
            </a: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3"/>
              </a:rPr>
              <a:t>disk.yandex.ru/d/8LkxpEdBRB_v5w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2" descr=""/>
          <p:cNvPicPr/>
          <p:nvPr/>
        </p:nvPicPr>
        <p:blipFill>
          <a:blip r:embed="rId1"/>
          <a:srcRect l="42494" t="17403" r="27705" b="9074"/>
          <a:stretch/>
        </p:blipFill>
        <p:spPr>
          <a:xfrm>
            <a:off x="179640" y="0"/>
            <a:ext cx="4896360" cy="6796440"/>
          </a:xfrm>
          <a:prstGeom prst="rect">
            <a:avLst/>
          </a:prstGeom>
          <a:ln w="0">
            <a:noFill/>
          </a:ln>
        </p:spPr>
      </p:pic>
      <p:sp>
        <p:nvSpPr>
          <p:cNvPr id="87" name="Прямоугольник 1"/>
          <p:cNvSpPr/>
          <p:nvPr/>
        </p:nvSpPr>
        <p:spPr>
          <a:xfrm>
            <a:off x="4811400" y="2598120"/>
            <a:ext cx="41529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2"/>
              </a:rPr>
              <a:t>https://</a:t>
            </a:r>
            <a:r>
              <a:rPr b="0" lang="en-US" sz="1800" spc="-1" strike="noStrike" u="sng">
                <a:solidFill>
                  <a:schemeClr val="dk1"/>
                </a:solidFill>
                <a:uFillTx/>
                <a:latin typeface="Calibri"/>
                <a:hlinkClick r:id="rId3"/>
              </a:rPr>
              <a:t>disk.yandex.ru/d/8LkxpEdBRB_v5w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Application>LibreOffice/7.6.7.2$Linux_X86_64 LibreOffice_project/60$Build-2</Application>
  <AppVersion>15.0000</AppVersion>
  <Words>152</Words>
  <Paragraphs>27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2025-02-03T20:06:01Z</dcterms:created>
  <dc:creator>New</dc:creator>
  <dc:description/>
  <dc:language>ru-RU</dc:language>
  <cp:lastModifiedBy/>
  <dcterms:modified xsi:type="dcterms:W3CDTF">2025-02-04T11:50:18Z</dcterms:modified>
  <cp:revision>7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9</vt:i4>
  </property>
</Properties>
</file>